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6"/>
  </p:notesMasterIdLst>
  <p:sldIdLst>
    <p:sldId id="259" r:id="rId2"/>
    <p:sldId id="283" r:id="rId3"/>
    <p:sldId id="282" r:id="rId4"/>
    <p:sldId id="284" r:id="rId5"/>
  </p:sldIdLst>
  <p:sldSz cx="11520488" cy="6480175"/>
  <p:notesSz cx="6858000" cy="9144000"/>
  <p:embeddedFontLst>
    <p:embeddedFont>
      <p:font typeface="Century Gothic" pitchFamily="34" charset="0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212935"/>
    <a:srgbClr val="7688A1"/>
    <a:srgbClr val="0C355C"/>
    <a:srgbClr val="4794D9"/>
    <a:srgbClr val="475974"/>
    <a:srgbClr val="385723"/>
    <a:srgbClr val="A8541A"/>
    <a:srgbClr val="98A3AC"/>
    <a:srgbClr val="A9D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3" autoAdjust="0"/>
    <p:restoredTop sz="87321" autoAdjust="0"/>
  </p:normalViewPr>
  <p:slideViewPr>
    <p:cSldViewPr snapToGrid="0">
      <p:cViewPr>
        <p:scale>
          <a:sx n="71" d="100"/>
          <a:sy n="71" d="100"/>
        </p:scale>
        <p:origin x="-36" y="-588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Лист1!$A$2:$A$14</c:f>
              <c:strCache>
                <c:ptCount val="13"/>
                <c:pt idx="0">
                  <c:v>сельское, лесное хозяйство, охота, рыболовство и рыбоводство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добыча полезных ископаемых</c:v>
                </c:pt>
                <c:pt idx="4">
                  <c:v>государственное управление и обеспечение военной безопасности; социальное обеспечение </c:v>
                </c:pt>
                <c:pt idx="5">
                  <c:v>торговля оптовая и розничная</c:v>
                </c:pt>
                <c:pt idx="6">
                  <c:v>образование</c:v>
                </c:pt>
                <c:pt idx="7">
                  <c:v>транспортировка и хранение</c:v>
                </c:pt>
                <c:pt idx="8">
                  <c:v>деятельность профессиональная, научная, техническая</c:v>
                </c:pt>
                <c:pt idx="9">
                  <c:v>деятельность по операциям с недвижимым имуществом</c:v>
                </c:pt>
                <c:pt idx="10">
                  <c:v>обеспечение электрической энергией, газом и паром; кондиционирование воздуха</c:v>
                </c:pt>
                <c:pt idx="11">
                  <c:v>деятельность административная и сопутствующие дополнительные услуги</c:v>
                </c:pt>
                <c:pt idx="12">
                  <c:v>деятельность в области здравоохранения и социальных услуг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13</c:v>
                </c:pt>
                <c:pt idx="1">
                  <c:v>13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axId val="119853824"/>
        <c:axId val="119855360"/>
      </c:barChart>
      <c:catAx>
        <c:axId val="11985382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9855360"/>
        <c:crosses val="autoZero"/>
        <c:auto val="1"/>
        <c:lblAlgn val="ctr"/>
        <c:lblOffset val="100"/>
      </c:catAx>
      <c:valAx>
        <c:axId val="119855360"/>
        <c:scaling>
          <c:orientation val="minMax"/>
        </c:scaling>
        <c:delete val="1"/>
        <c:axPos val="b"/>
        <c:numFmt formatCode="General" sourceLinked="1"/>
        <c:tickLblPos val="nextTo"/>
        <c:crossAx val="119853824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6150551489420438"/>
          <c:y val="1.7153327771167305E-3"/>
          <c:w val="0.53849447658798766"/>
          <c:h val="0.937011410087733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Лист1!$A$2:$A$12</c:f>
              <c:strCache>
                <c:ptCount val="11"/>
                <c:pt idx="0">
                  <c:v>падение пострадавшего с высоты </c:v>
                </c:pt>
                <c:pt idx="1">
                  <c:v>воздействие движущихся, разлетающихся, вращающихся предметов, деталей, машин и т.д.</c:v>
                </c:pt>
                <c:pt idx="2">
                  <c:v>падение, обрушение, обвалы предметов, материалов, земли и пр.</c:v>
                </c:pt>
                <c:pt idx="3">
                  <c:v>транспортные происшествия на наземном транспорте</c:v>
                </c:pt>
                <c:pt idx="4">
                  <c:v>воздействие дыма, огня и пламени</c:v>
                </c:pt>
                <c:pt idx="5">
                  <c:v>воздействие электрического тока</c:v>
                </c:pt>
                <c:pt idx="6">
                  <c:v>повреждения в результате контакта с растениями, животными, насекомыми и пресмыкающимися</c:v>
                </c:pt>
                <c:pt idx="7">
                  <c:v>воздействие других неклассифицированных травмирующих факторов</c:v>
                </c:pt>
                <c:pt idx="8">
                  <c:v>попадание инородного предмета в тело человека </c:v>
                </c:pt>
                <c:pt idx="9">
                  <c:v>воздействие вредных веществ</c:v>
                </c:pt>
                <c:pt idx="10">
                  <c:v>повреждения при чрезвычайных ситуациях природного, техногенного, криминогенного и иного характера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</c:v>
                </c:pt>
                <c:pt idx="1">
                  <c:v>16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axId val="114065792"/>
        <c:axId val="114067328"/>
      </c:barChart>
      <c:catAx>
        <c:axId val="114065792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114067328"/>
        <c:crosses val="autoZero"/>
        <c:auto val="1"/>
        <c:lblAlgn val="ctr"/>
        <c:lblOffset val="100"/>
      </c:catAx>
      <c:valAx>
        <c:axId val="114067328"/>
        <c:scaling>
          <c:orientation val="minMax"/>
        </c:scaling>
        <c:delete val="1"/>
        <c:axPos val="b"/>
        <c:numFmt formatCode="General" sourceLinked="1"/>
        <c:tickLblPos val="nextTo"/>
        <c:crossAx val="114065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неудовлетворительная организация производства работ</c:v>
                </c:pt>
                <c:pt idx="1">
                  <c:v>прочие причины</c:v>
                </c:pt>
                <c:pt idx="2">
                  <c:v>нарушение работником трудового распорядка и дисциплины труда</c:v>
                </c:pt>
                <c:pt idx="3">
                  <c:v>нарушение технологического процесса</c:v>
                </c:pt>
                <c:pt idx="4">
                  <c:v>недостатки в организации и проведении подготовки работников по охране труда</c:v>
                </c:pt>
                <c:pt idx="5">
                  <c:v>нарушения требований безопасности при эксплуатации транспортных средств </c:v>
                </c:pt>
                <c:pt idx="6">
                  <c:v>нарушения правил дорожного движения</c:v>
                </c:pt>
                <c:pt idx="7">
                  <c:v>неприменения работником средств индивидуальной защиты</c:v>
                </c:pt>
                <c:pt idx="8">
                  <c:v>несовершенства технологического процесса</c:v>
                </c:pt>
                <c:pt idx="9">
                  <c:v>эксплуатации неисправных машин, механизмов, оборудования</c:v>
                </c:pt>
                <c:pt idx="10">
                  <c:v>неудовлетворительного содержания и недостатков в организации рабочих мест</c:v>
                </c:pt>
                <c:pt idx="11">
                  <c:v>неприменения работником средств коллективной защиты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0.43000000000000016</c:v>
                </c:pt>
                <c:pt idx="1">
                  <c:v>0.14000000000000001</c:v>
                </c:pt>
                <c:pt idx="2">
                  <c:v>9.0000000000000024E-2</c:v>
                </c:pt>
                <c:pt idx="3">
                  <c:v>7.0000000000000021E-2</c:v>
                </c:pt>
                <c:pt idx="4">
                  <c:v>7.0000000000000021E-2</c:v>
                </c:pt>
                <c:pt idx="5">
                  <c:v>0.05</c:v>
                </c:pt>
                <c:pt idx="6">
                  <c:v>0.05</c:v>
                </c:pt>
                <c:pt idx="7">
                  <c:v>3.0000000000000002E-2</c:v>
                </c:pt>
                <c:pt idx="8">
                  <c:v>2.0000000000000011E-2</c:v>
                </c:pt>
                <c:pt idx="9">
                  <c:v>2.0000000000000011E-2</c:v>
                </c:pt>
                <c:pt idx="10">
                  <c:v>2.0000000000000011E-2</c:v>
                </c:pt>
                <c:pt idx="11">
                  <c:v>2.0000000000000011E-2</c:v>
                </c:pt>
              </c:numCache>
            </c:numRef>
          </c:val>
        </c:ser>
        <c:dLbls>
          <c:showVal val="1"/>
        </c:dLbls>
        <c:axId val="115175424"/>
        <c:axId val="115176960"/>
      </c:barChart>
      <c:catAx>
        <c:axId val="1151754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5176960"/>
        <c:crosses val="autoZero"/>
        <c:auto val="1"/>
        <c:lblAlgn val="ctr"/>
        <c:lblOffset val="100"/>
      </c:catAx>
      <c:valAx>
        <c:axId val="115176960"/>
        <c:scaling>
          <c:orientation val="minMax"/>
        </c:scaling>
        <c:delete val="1"/>
        <c:axPos val="b"/>
        <c:numFmt formatCode="0%" sourceLinked="1"/>
        <c:tickLblPos val="nextTo"/>
        <c:crossAx val="115175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482" y="3329345"/>
            <a:ext cx="10247312" cy="1182270"/>
          </a:xfrm>
        </p:spPr>
        <p:txBody>
          <a:bodyPr>
            <a:normAutofit fontScale="90000"/>
          </a:bodyPr>
          <a:lstStyle/>
          <a:p>
            <a:r>
              <a:rPr lang="ru-RU" sz="4100" kern="0" dirty="0" smtClean="0">
                <a:solidFill>
                  <a:srgbClr val="212935"/>
                </a:solidFill>
              </a:rPr>
              <a:t>«О производственном травматизме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и профессиональной заболеваемости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в Иркутской области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на 1 октября 2022 года»</a:t>
            </a:r>
            <a:endParaRPr lang="ru-RU" sz="4100" dirty="0">
              <a:solidFill>
                <a:srgbClr val="212935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5123" y="5028134"/>
            <a:ext cx="5484713" cy="0"/>
          </a:xfrm>
          <a:prstGeom prst="line">
            <a:avLst/>
          </a:prstGeom>
          <a:ln w="2857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674" y="2078407"/>
            <a:ext cx="2628900" cy="6001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МИНИСТЕРСТВО ТРУДА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 ЗАНЯТОСТИ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ИРКУТСКОЙ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39" y="459917"/>
            <a:ext cx="1191770" cy="1618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165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8162346" y="1201711"/>
            <a:ext cx="2796990" cy="1904557"/>
          </a:xfrm>
          <a:prstGeom prst="round2DiagRect">
            <a:avLst>
              <a:gd name="adj1" fmla="val 7805"/>
              <a:gd name="adj2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107" name="object 3"/>
          <p:cNvSpPr/>
          <p:nvPr/>
        </p:nvSpPr>
        <p:spPr>
          <a:xfrm>
            <a:off x="611280" y="4490959"/>
            <a:ext cx="6864350" cy="1447766"/>
          </a:xfrm>
          <a:custGeom>
            <a:avLst/>
            <a:gdLst/>
            <a:ahLst/>
            <a:cxnLst/>
            <a:rect l="l" t="t" r="r" b="b"/>
            <a:pathLst>
              <a:path w="6864350" h="1455420">
                <a:moveTo>
                  <a:pt x="6864000" y="1454908"/>
                </a:moveTo>
                <a:lnTo>
                  <a:pt x="0" y="1454908"/>
                </a:lnTo>
                <a:lnTo>
                  <a:pt x="0" y="0"/>
                </a:lnTo>
                <a:lnTo>
                  <a:pt x="6864000" y="0"/>
                </a:lnTo>
                <a:lnTo>
                  <a:pt x="6864000" y="1454908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57" y="522308"/>
            <a:ext cx="7044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 smtClean="0"/>
              <a:t>(за 9 месяцев 2022 года)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47" name="object 64"/>
          <p:cNvSpPr txBox="1"/>
          <p:nvPr/>
        </p:nvSpPr>
        <p:spPr>
          <a:xfrm>
            <a:off x="3237490" y="633103"/>
            <a:ext cx="497866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Century Gothic"/>
                <a:cs typeface="Century Gothic"/>
              </a:rPr>
              <a:t>ТРАВМООПАСНЫЕ ВИДЫ ДЕЯТЕЛЬНОСТИ</a:t>
            </a:r>
            <a:endParaRPr sz="1600" dirty="0">
              <a:latin typeface="Century Gothic"/>
              <a:cs typeface="Century Gothic"/>
            </a:endParaRPr>
          </a:p>
        </p:txBody>
      </p:sp>
      <p:graphicFrame>
        <p:nvGraphicFramePr>
          <p:cNvPr id="239" name="Диаграмма 238"/>
          <p:cNvGraphicFramePr/>
          <p:nvPr/>
        </p:nvGraphicFramePr>
        <p:xfrm>
          <a:off x="161365" y="827896"/>
          <a:ext cx="10381129" cy="565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bject 220"/>
          <p:cNvSpPr txBox="1"/>
          <p:nvPr/>
        </p:nvSpPr>
        <p:spPr>
          <a:xfrm>
            <a:off x="8682030" y="1588570"/>
            <a:ext cx="509270" cy="95154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lang="ru-RU" sz="17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700" dirty="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400"/>
              </a:spcBef>
            </a:pPr>
            <a:r>
              <a:rPr lang="ru-RU" sz="17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39</a:t>
            </a:r>
            <a:endParaRPr sz="1700" dirty="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lang="ru-RU" sz="17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</a:p>
        </p:txBody>
      </p:sp>
      <p:sp>
        <p:nvSpPr>
          <p:cNvPr id="26" name="object 217"/>
          <p:cNvSpPr txBox="1"/>
          <p:nvPr/>
        </p:nvSpPr>
        <p:spPr>
          <a:xfrm>
            <a:off x="9344666" y="1672915"/>
            <a:ext cx="2004632" cy="785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ГРУППОВЫЕ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ТЯЖЕЛЫЕ</a:t>
            </a:r>
            <a:endParaRPr sz="1000" dirty="0">
              <a:latin typeface="Calibri"/>
              <a:cs typeface="Calibri"/>
            </a:endParaRPr>
          </a:p>
          <a:p>
            <a:pPr marL="12700" marR="287020">
              <a:lnSpc>
                <a:spcPct val="101699"/>
              </a:lnSpc>
              <a:spcBef>
                <a:spcPts val="1220"/>
              </a:spcBef>
            </a:pPr>
            <a:r>
              <a:rPr lang="ru-RU" sz="1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СМЕРТЕЛЬНЫЕ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176794" y="2591801"/>
            <a:ext cx="2692400" cy="309146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AD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5" dirty="0">
                <a:solidFill>
                  <a:srgbClr val="FFFFFF"/>
                </a:solidFill>
                <a:cs typeface="Calibri"/>
              </a:rPr>
              <a:t>                                  </a:t>
            </a:r>
            <a:r>
              <a:rPr lang="ru-RU" sz="1000" b="1" spc="-5" dirty="0" smtClean="0">
                <a:solidFill>
                  <a:srgbClr val="FFFFFF"/>
                </a:solidFill>
                <a:cs typeface="Calibri"/>
              </a:rPr>
              <a:t>НЕСЧАСТНЫХ СЛУЧАЕВ</a:t>
            </a:r>
            <a:endParaRPr lang="ru-RU" sz="1000" dirty="0">
              <a:cs typeface="Calibri"/>
            </a:endParaRPr>
          </a:p>
        </p:txBody>
      </p:sp>
      <p:sp>
        <p:nvSpPr>
          <p:cNvPr id="28" name="object 221"/>
          <p:cNvSpPr txBox="1"/>
          <p:nvPr/>
        </p:nvSpPr>
        <p:spPr>
          <a:xfrm>
            <a:off x="8762711" y="2591800"/>
            <a:ext cx="50927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58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29" name="object 217"/>
          <p:cNvSpPr txBox="1"/>
          <p:nvPr/>
        </p:nvSpPr>
        <p:spPr>
          <a:xfrm>
            <a:off x="8216136" y="1325211"/>
            <a:ext cx="27193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ПО ВИДАМ НЕСЧАСТНЫЕ СЛУЧАИ: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Диаграмма 240"/>
          <p:cNvGraphicFramePr/>
          <p:nvPr/>
        </p:nvGraphicFramePr>
        <p:xfrm>
          <a:off x="0" y="995081"/>
          <a:ext cx="11268635" cy="52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57" y="522308"/>
            <a:ext cx="7044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 smtClean="0"/>
              <a:t>(за 9 месяцев 2022 года)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14" name="object 33"/>
          <p:cNvSpPr txBox="1"/>
          <p:nvPr/>
        </p:nvSpPr>
        <p:spPr>
          <a:xfrm>
            <a:off x="3044507" y="678322"/>
            <a:ext cx="302011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973070" algn="l"/>
              </a:tabLst>
            </a:pPr>
            <a:r>
              <a:rPr lang="ru-RU" sz="1600" b="1" dirty="0" smtClean="0">
                <a:latin typeface="Century Gothic"/>
                <a:cs typeface="Century Gothic"/>
              </a:rPr>
              <a:t>ВИД ПРОИСШЕСТВИЯ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236" name="Рисунок 235">
            <a:extLst>
              <a:ext uri="{FF2B5EF4-FFF2-40B4-BE49-F238E27FC236}">
                <a16:creationId xmlns:a16="http://schemas.microsoft.com/office/drawing/2014/main" xmlns="" id="{B59E692D-EFF1-A64C-9EBE-3A68C9E24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889722"/>
            <a:ext cx="1271669" cy="2736013"/>
          </a:xfrm>
          <a:prstGeom prst="rect">
            <a:avLst/>
          </a:prstGeom>
        </p:spPr>
      </p:pic>
      <p:pic>
        <p:nvPicPr>
          <p:cNvPr id="237" name="Рисунок 236">
            <a:extLst>
              <a:ext uri="{FF2B5EF4-FFF2-40B4-BE49-F238E27FC236}">
                <a16:creationId xmlns:a16="http://schemas.microsoft.com/office/drawing/2014/main" xmlns="" id="{7131589E-0186-0643-A3E9-F23592A5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306" y="1329658"/>
            <a:ext cx="1184879" cy="3018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57" y="522308"/>
            <a:ext cx="7044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 smtClean="0"/>
              <a:t>(за 9 месяцев 2022 года)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15" name="object 33"/>
          <p:cNvSpPr txBox="1"/>
          <p:nvPr/>
        </p:nvSpPr>
        <p:spPr>
          <a:xfrm>
            <a:off x="2696065" y="664875"/>
            <a:ext cx="357026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973070" algn="l"/>
              </a:tabLst>
            </a:pPr>
            <a:r>
              <a:rPr lang="ru-RU" sz="1600" b="1" dirty="0" smtClean="0">
                <a:latin typeface="Century Gothic"/>
                <a:cs typeface="Century Gothic"/>
              </a:rPr>
              <a:t>ПРИЧИНА НЕСЧАСТНОГО СЛУЧАЯ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238" name="Рисунок 237">
            <a:extLst>
              <a:ext uri="{FF2B5EF4-FFF2-40B4-BE49-F238E27FC236}">
                <a16:creationId xmlns:a16="http://schemas.microsoft.com/office/drawing/2014/main" xmlns="" id="{F604D0F3-3415-714F-AFB4-16C28F150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813" y="1365862"/>
            <a:ext cx="1842246" cy="3533796"/>
          </a:xfrm>
          <a:prstGeom prst="rect">
            <a:avLst/>
          </a:prstGeom>
        </p:spPr>
      </p:pic>
      <p:graphicFrame>
        <p:nvGraphicFramePr>
          <p:cNvPr id="242" name="Диаграмма 241"/>
          <p:cNvGraphicFramePr/>
          <p:nvPr/>
        </p:nvGraphicFramePr>
        <p:xfrm>
          <a:off x="363071" y="1008530"/>
          <a:ext cx="10892118" cy="52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6483</TotalTime>
  <Words>81</Words>
  <Application>Microsoft Office PowerPoint</Application>
  <PresentationFormat>Произвольный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Calibri</vt:lpstr>
      <vt:lpstr>Calibri Light</vt:lpstr>
      <vt:lpstr>Тема Office</vt:lpstr>
      <vt:lpstr>«О производственном травматизме  и профессиональной заболеваемости  в Иркутской области  на 1 октября 2022 года»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n.tsvetkun</cp:lastModifiedBy>
  <cp:revision>252</cp:revision>
  <dcterms:created xsi:type="dcterms:W3CDTF">2022-04-09T02:58:00Z</dcterms:created>
  <dcterms:modified xsi:type="dcterms:W3CDTF">2022-11-23T07:32:52Z</dcterms:modified>
</cp:coreProperties>
</file>